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6858000" cx="9144000"/>
  <p:notesSz cx="6858000" cy="9144000"/>
  <p:embeddedFontLst>
    <p:embeddedFont>
      <p:font typeface="Sarabun"/>
      <p:regular r:id="rId30"/>
      <p:bold r:id="rId31"/>
      <p:italic r:id="rId32"/>
      <p:boldItalic r:id="rId33"/>
    </p:embeddedFont>
    <p:embeddedFont>
      <p:font typeface="Constantia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38" roundtripDataSignature="AMtx7mhDG+caTMgwpfLsHrZmOaBI7d/T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6648F54-86AA-4226-9958-8EB76903939D}">
  <a:tblStyle styleId="{46648F54-86AA-4226-9958-8EB76903939D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2FF"/>
          </a:solidFill>
        </a:fill>
      </a:tcStyle>
    </a:wholeTbl>
    <a:band1H>
      <a:tcTxStyle/>
      <a:tcStyle>
        <a:fill>
          <a:solidFill>
            <a:srgbClr val="CCE5FE"/>
          </a:solidFill>
        </a:fill>
      </a:tcStyle>
    </a:band1H>
    <a:band2H>
      <a:tcTxStyle/>
    </a:band2H>
    <a:band1V>
      <a:tcTxStyle/>
      <a:tcStyle>
        <a:fill>
          <a:solidFill>
            <a:srgbClr val="CCE5FE"/>
          </a:solidFill>
        </a:fill>
      </a:tcStyle>
    </a:band1V>
    <a:band2V>
      <a:tcTxStyle/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Sarabun-bold.fntdata"/><Relationship Id="rId30" Type="http://schemas.openxmlformats.org/officeDocument/2006/relationships/font" Target="fonts/Sarabun-regular.fntdata"/><Relationship Id="rId11" Type="http://schemas.openxmlformats.org/officeDocument/2006/relationships/slide" Target="slides/slide4.xml"/><Relationship Id="rId33" Type="http://schemas.openxmlformats.org/officeDocument/2006/relationships/font" Target="fonts/Sarabun-boldItalic.fntdata"/><Relationship Id="rId10" Type="http://schemas.openxmlformats.org/officeDocument/2006/relationships/slide" Target="slides/slide3.xml"/><Relationship Id="rId32" Type="http://schemas.openxmlformats.org/officeDocument/2006/relationships/font" Target="fonts/Sarabun-italic.fntdata"/><Relationship Id="rId13" Type="http://schemas.openxmlformats.org/officeDocument/2006/relationships/slide" Target="slides/slide6.xml"/><Relationship Id="rId35" Type="http://schemas.openxmlformats.org/officeDocument/2006/relationships/font" Target="fonts/Constantia-bold.fntdata"/><Relationship Id="rId12" Type="http://schemas.openxmlformats.org/officeDocument/2006/relationships/slide" Target="slides/slide5.xml"/><Relationship Id="rId34" Type="http://schemas.openxmlformats.org/officeDocument/2006/relationships/font" Target="fonts/Constantia-regular.fntdata"/><Relationship Id="rId15" Type="http://schemas.openxmlformats.org/officeDocument/2006/relationships/slide" Target="slides/slide8.xml"/><Relationship Id="rId37" Type="http://schemas.openxmlformats.org/officeDocument/2006/relationships/font" Target="fonts/Constantia-boldItalic.fntdata"/><Relationship Id="rId14" Type="http://schemas.openxmlformats.org/officeDocument/2006/relationships/slide" Target="slides/slide7.xml"/><Relationship Id="rId36" Type="http://schemas.openxmlformats.org/officeDocument/2006/relationships/font" Target="fonts/Constantia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customschemas.google.com/relationships/presentationmetadata" Target="meta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h-TH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375BEB"/>
            </a:gs>
            <a:gs pos="25000">
              <a:srgbClr val="3C5FD8"/>
            </a:gs>
            <a:gs pos="100000">
              <a:srgbClr val="001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FDE87"/>
              </a:buClr>
              <a:buSzPts val="5600"/>
              <a:buFont typeface="Calibri"/>
              <a:buNone/>
              <a:defRPr b="1" sz="5600">
                <a:solidFill>
                  <a:srgbClr val="6FDE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>
              <a:solidFill>
                <a:srgbClr val="BCDCF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5" name="Google Shape;105;p34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6" name="Google Shape;106;p34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4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111" name="Google Shape;111;p34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2" name="Google Shape;112;p34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275EA3">
                  <a:alpha val="44705"/>
                </a:srgbClr>
              </a:gs>
              <a:gs pos="100000">
                <a:srgbClr val="35D75D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3" name="Google Shape;113;p34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5A350">
                  <a:alpha val="29803"/>
                </a:srgbClr>
              </a:gs>
              <a:gs pos="80000">
                <a:srgbClr val="2270D2">
                  <a:alpha val="44705"/>
                </a:srgbClr>
              </a:gs>
              <a:gs pos="100000">
                <a:srgbClr val="2270D2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5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6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375BEB"/>
            </a:gs>
            <a:gs pos="25000">
              <a:srgbClr val="3C5FD8"/>
            </a:gs>
            <a:gs pos="100000">
              <a:srgbClr val="001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FDE87"/>
              </a:buClr>
              <a:buSzPts val="5600"/>
              <a:buFont typeface="Calibri"/>
              <a:buNone/>
              <a:defRPr b="1" sz="5600">
                <a:solidFill>
                  <a:srgbClr val="6FDE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>
              <a:solidFill>
                <a:srgbClr val="BCDCF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375BEB"/>
            </a:gs>
            <a:gs pos="25000">
              <a:srgbClr val="3C5FD8"/>
            </a:gs>
            <a:gs pos="100000">
              <a:srgbClr val="001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6E351"/>
              </a:buClr>
              <a:buSzPts val="5600"/>
              <a:buFont typeface="Calibri"/>
              <a:buNone/>
              <a:defRPr b="1" sz="5600" cap="none">
                <a:solidFill>
                  <a:srgbClr val="B6E3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2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3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3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24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A0025"/>
              </a:gs>
              <a:gs pos="50000">
                <a:srgbClr val="E00036"/>
              </a:gs>
              <a:gs pos="100000">
                <a:srgbClr val="FF004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2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CDCF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2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CDCF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CDCF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CDCF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CDCF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CDCF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CDCF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CDCF0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CDCF0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CDCF0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CDCF0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grpSp>
        <p:nvGrpSpPr>
          <p:cNvPr id="17" name="Google Shape;17;p24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2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4FB6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2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id="20" name="Google Shape;2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518671" cy="576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24"/>
          <p:cNvGrpSpPr/>
          <p:nvPr/>
        </p:nvGrpSpPr>
        <p:grpSpPr>
          <a:xfrm>
            <a:off x="0" y="6589220"/>
            <a:ext cx="9144000" cy="268780"/>
            <a:chOff x="0" y="4218582"/>
            <a:chExt cx="9144000" cy="537560"/>
          </a:xfrm>
        </p:grpSpPr>
        <p:sp>
          <p:nvSpPr>
            <p:cNvPr id="22" name="Google Shape;22;p24"/>
            <p:cNvSpPr/>
            <p:nvPr/>
          </p:nvSpPr>
          <p:spPr>
            <a:xfrm rot="10800000">
              <a:off x="1489304" y="4218583"/>
              <a:ext cx="1541613" cy="5375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0033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 rot="10800000">
              <a:off x="0" y="4218583"/>
              <a:ext cx="1475656" cy="5375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A04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 rot="10800000">
              <a:off x="4552833" y="4218583"/>
              <a:ext cx="1541613" cy="5375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0033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 rot="10800000">
              <a:off x="3063529" y="4218583"/>
              <a:ext cx="1475656" cy="5375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A04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 rot="10800000">
              <a:off x="7602387" y="4218582"/>
              <a:ext cx="1541613" cy="5375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0033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 rot="10800000">
              <a:off x="6113083" y="4218582"/>
              <a:ext cx="1475656" cy="5375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A04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6" name="Google Shape;36;p23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A0025"/>
              </a:gs>
              <a:gs pos="50000">
                <a:srgbClr val="E00036"/>
              </a:gs>
              <a:gs pos="100000">
                <a:srgbClr val="FF004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" name="Google Shape;37;p2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9" name="Google Shape;3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63B8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0" name="Google Shape;40;p2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63B8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1" name="Google Shape;41;p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063B8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063B8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063B8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063B8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063B8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063B80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063B80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063B80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063B80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grpSp>
        <p:nvGrpSpPr>
          <p:cNvPr id="42" name="Google Shape;42;p2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43" name="Google Shape;43;p2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4FB6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id="45" name="Google Shape;4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518671" cy="576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23"/>
          <p:cNvGrpSpPr/>
          <p:nvPr/>
        </p:nvGrpSpPr>
        <p:grpSpPr>
          <a:xfrm>
            <a:off x="0" y="6589220"/>
            <a:ext cx="9144000" cy="268780"/>
            <a:chOff x="0" y="4218582"/>
            <a:chExt cx="9144000" cy="537560"/>
          </a:xfrm>
        </p:grpSpPr>
        <p:sp>
          <p:nvSpPr>
            <p:cNvPr id="47" name="Google Shape;47;p23"/>
            <p:cNvSpPr/>
            <p:nvPr/>
          </p:nvSpPr>
          <p:spPr>
            <a:xfrm rot="10800000">
              <a:off x="1489304" y="4218583"/>
              <a:ext cx="1541613" cy="5375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0033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 rot="10800000">
              <a:off x="0" y="4218583"/>
              <a:ext cx="1475656" cy="5375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A04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 rot="10800000">
              <a:off x="4552833" y="4218583"/>
              <a:ext cx="1541613" cy="5375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0033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 rot="10800000">
              <a:off x="3063529" y="4218583"/>
              <a:ext cx="1475656" cy="5375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A04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1" name="Google Shape;51;p23"/>
            <p:cNvSpPr/>
            <p:nvPr/>
          </p:nvSpPr>
          <p:spPr>
            <a:xfrm rot="10800000">
              <a:off x="7602387" y="4218582"/>
              <a:ext cx="1541613" cy="5375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0033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2" name="Google Shape;52;p23"/>
            <p:cNvSpPr/>
            <p:nvPr/>
          </p:nvSpPr>
          <p:spPr>
            <a:xfrm rot="10800000">
              <a:off x="6113083" y="4218582"/>
              <a:ext cx="1475656" cy="5375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A04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gif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hyperlink" Target="about:blank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3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/>
          <p:nvPr/>
        </p:nvSpPr>
        <p:spPr>
          <a:xfrm>
            <a:off x="1115616" y="2276872"/>
            <a:ext cx="7056784" cy="175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5400">
                <a:solidFill>
                  <a:srgbClr val="FFFF00"/>
                </a:solidFill>
                <a:latin typeface="Sarabun"/>
                <a:ea typeface="Sarabun"/>
                <a:cs typeface="Sarabun"/>
                <a:sym typeface="Sarabun"/>
              </a:rPr>
              <a:t>กิจกรรมที่ 4</a:t>
            </a:r>
            <a:endParaRPr b="1" sz="5400">
              <a:solidFill>
                <a:srgbClr val="FFFF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5400">
                <a:solidFill>
                  <a:srgbClr val="FFFF00"/>
                </a:solidFill>
                <a:latin typeface="Sarabun"/>
                <a:ea typeface="Sarabun"/>
                <a:cs typeface="Sarabun"/>
                <a:sym typeface="Sarabun"/>
              </a:rPr>
              <a:t>ประยุกต์ใช้แนวคิดเชิงคำนวณ </a:t>
            </a:r>
            <a:endParaRPr b="1" sz="2400" cap="none">
              <a:solidFill>
                <a:srgbClr val="FFFF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/>
          <p:nvPr>
            <p:ph type="title"/>
          </p:nvPr>
        </p:nvSpPr>
        <p:spPr>
          <a:xfrm>
            <a:off x="2123728" y="1458262"/>
            <a:ext cx="533893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arabun"/>
              <a:buNone/>
            </a:pPr>
            <a:r>
              <a:rPr b="1" lang="th-TH" sz="4000">
                <a:latin typeface="Sarabun"/>
                <a:ea typeface="Sarabun"/>
                <a:cs typeface="Sarabun"/>
                <a:sym typeface="Sarabun"/>
              </a:rPr>
              <a:t>ให้นักเรียนทำกิจกรรม 4.2 </a:t>
            </a:r>
            <a:br>
              <a:rPr b="1" lang="th-TH" sz="4000"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4000">
                <a:latin typeface="Sarabun"/>
                <a:ea typeface="Sarabun"/>
                <a:cs typeface="Sarabun"/>
                <a:sym typeface="Sarabun"/>
              </a:rPr>
              <a:t>เรื่อง บอกอย่างไรให้เพื่อนทำได้</a:t>
            </a:r>
            <a:endParaRPr sz="40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06" name="Google Shape;206;p10"/>
          <p:cNvSpPr txBox="1"/>
          <p:nvPr>
            <p:ph idx="1" type="body"/>
          </p:nvPr>
        </p:nvSpPr>
        <p:spPr>
          <a:xfrm>
            <a:off x="323528" y="3212976"/>
            <a:ext cx="8568952" cy="311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ผู้เรียนแต่ละกลุ่มจับสลากเพื่อศึกษาคลิปวิดีโอพับกระดาษที่ผู้สอนกำหนด หรือให้ผู้เรียนค้นหาและเลือกเอง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ให้ผู้เรียนเขียนอัลกอริทึมการทำงานตามวิดีโอที่เลือก แล้วให้เพื่อนปฏิบัติตาม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descr="C:\Users\tkron\Downloads\pic-actPowerCSM1\bee-forestgreen-300px.png" id="207" name="Google Shape;2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1652675"/>
            <a:ext cx="754174" cy="75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11"/>
          <p:cNvGraphicFramePr/>
          <p:nvPr/>
        </p:nvGraphicFramePr>
        <p:xfrm>
          <a:off x="712462" y="27590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{46648F54-86AA-4226-9958-8EB76903939D}</a:tableStyleId>
              </a:tblPr>
              <a:tblGrid>
                <a:gridCol w="4536500"/>
              </a:tblGrid>
              <a:tr h="3154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4000">
                          <a:solidFill>
                            <a:srgbClr val="0033CC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นักเรียนมีวิธีการเลือกเสื้อผ้าในการแต่งตัวอย่างไร แล้วมีปัญหาหรือไม่ และทราบหรือไม่ว่าแต่ละวันจะแต่งตัวอย่างไร</a:t>
                      </a:r>
                      <a:endParaRPr sz="4000">
                        <a:solidFill>
                          <a:srgbClr val="0033CC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>
                    <a:solidFill>
                      <a:srgbClr val="D4F0FF"/>
                    </a:solidFill>
                  </a:tcPr>
                </a:tc>
              </a:tr>
            </a:tbl>
          </a:graphicData>
        </a:graphic>
      </p:graphicFrame>
      <p:sp>
        <p:nvSpPr>
          <p:cNvPr id="213" name="Google Shape;213;p11"/>
          <p:cNvSpPr txBox="1"/>
          <p:nvPr/>
        </p:nvSpPr>
        <p:spPr>
          <a:xfrm>
            <a:off x="690623" y="76470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Sarabun"/>
              <a:buNone/>
            </a:pPr>
            <a:r>
              <a:rPr b="1" lang="th-TH" sz="4400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ชวนคิด</a:t>
            </a:r>
            <a:endParaRPr b="1" sz="4400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descr="C:\Users\tkron\Downloads\pic-actPowerCSM1\ชวนคิด.gif" id="214" name="Google Shape;2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4799" y="834108"/>
            <a:ext cx="1152128" cy="1389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oosing clothes by oksmith" id="215" name="Google Shape;21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1476" y="2564904"/>
            <a:ext cx="2183277" cy="35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>
            <p:ph type="title"/>
          </p:nvPr>
        </p:nvSpPr>
        <p:spPr>
          <a:xfrm>
            <a:off x="1403648" y="908720"/>
            <a:ext cx="631202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arabun"/>
              <a:buNone/>
            </a:pPr>
            <a:r>
              <a:rPr b="1" lang="th-TH" sz="4800">
                <a:latin typeface="Sarabun"/>
                <a:ea typeface="Sarabun"/>
                <a:cs typeface="Sarabun"/>
                <a:sym typeface="Sarabun"/>
              </a:rPr>
              <a:t>ให้นักเรียนทำใบกิจกรรม 4.3 </a:t>
            </a:r>
            <a:br>
              <a:rPr b="1" lang="th-TH" sz="4800"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4800">
                <a:latin typeface="Sarabun"/>
                <a:ea typeface="Sarabun"/>
                <a:cs typeface="Sarabun"/>
                <a:sym typeface="Sarabun"/>
              </a:rPr>
              <a:t>เรื่อง แต่งตัว</a:t>
            </a:r>
            <a:endParaRPr sz="48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21" name="Google Shape;221;p12"/>
          <p:cNvSpPr txBox="1"/>
          <p:nvPr>
            <p:ph idx="1" type="body"/>
          </p:nvPr>
        </p:nvSpPr>
        <p:spPr>
          <a:xfrm>
            <a:off x="457200" y="2276872"/>
            <a:ext cx="8229600" cy="4176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th-TH">
                <a:latin typeface="Sarabun"/>
                <a:ea typeface="Sarabun"/>
                <a:cs typeface="Sarabun"/>
                <a:sym typeface="Sarabun"/>
              </a:rPr>
              <a:t>ให้นักเรียนยกตัวอย่างเครื่องแต่งกาย เช่น เสื้อ กางเกง/กระโปรง  หมวก ร้องเท้า หรืออื่น ๆ ที่นักเรียนมีหรือสมมติ โดยเขียนประเภทเครื่องแต่งกายที่หัวตาราง แล้วเขียนรายละเอียดลงในคอลัมน์ประเภทของหัวตาราง โดยตัวอย่างข้อมูลในตารางเป็นดังนี้</a:t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th-TH">
                <a:latin typeface="Sarabun"/>
                <a:ea typeface="Sarabun"/>
                <a:cs typeface="Sarabun"/>
                <a:sym typeface="Sarabun"/>
              </a:rPr>
              <a:t>เขียนอัลกอริทึมในการเลือกเครื่องแต่งกายเพื่อไปเที่ยวกับเพื่อน ให้เข้ากับสภาพอากาศที่อาจมีอากาศร้อน หนาว หรือฝนตก</a:t>
            </a:r>
            <a:endParaRPr>
              <a:latin typeface="Sarabun"/>
              <a:ea typeface="Sarabun"/>
              <a:cs typeface="Sarabun"/>
              <a:sym typeface="Sarabun"/>
            </a:endParaRPr>
          </a:p>
        </p:txBody>
      </p:sp>
      <p:graphicFrame>
        <p:nvGraphicFramePr>
          <p:cNvPr id="222" name="Google Shape;222;p12"/>
          <p:cNvGraphicFramePr/>
          <p:nvPr/>
        </p:nvGraphicFramePr>
        <p:xfrm>
          <a:off x="1524000" y="33904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{46648F54-86AA-4226-9958-8EB76903939D}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th-TH" sz="2000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</a:t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th-TH" sz="2000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กางเกง/กระโปรง</a:t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th-TH" sz="2000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รองเท้า</a:t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th-TH" sz="2000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หมวก</a:t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000" u="none" strike="noStrike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เสื้อเชิ้ต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000" u="none" strike="noStrike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เสื้อยืดคอกลม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000" u="none" strike="noStrike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เสื้อกันหนาว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000" u="none" strike="noStrike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เสื้อยืดคอวี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C:\Users\tkron\Downloads\pic-actPowerCSM1\bee-forestgreen-300px.png" id="223" name="Google Shape;2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913" y="930378"/>
            <a:ext cx="754174" cy="75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Sarabun"/>
              <a:buNone/>
            </a:pPr>
            <a:r>
              <a:rPr b="1" lang="th-TH" sz="48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แนวการตอบ</a:t>
            </a:r>
            <a:r>
              <a:rPr b="1" lang="th-TH" sz="4800">
                <a:latin typeface="Sarabun"/>
                <a:ea typeface="Sarabun"/>
                <a:cs typeface="Sarabun"/>
                <a:sym typeface="Sarabun"/>
              </a:rPr>
              <a:t>กิจกรรม 4.3 แต่งตัว (ต่อ)</a:t>
            </a:r>
            <a:endParaRPr sz="48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29" name="Google Shape;229;p13"/>
          <p:cNvSpPr txBox="1"/>
          <p:nvPr>
            <p:ph idx="1" type="body"/>
          </p:nvPr>
        </p:nvSpPr>
        <p:spPr>
          <a:xfrm>
            <a:off x="457200" y="1556792"/>
            <a:ext cx="8229600" cy="4767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เขียนอัลกอริทึมในการเลือกเครื่องแต่งกายเพื่อไปเที่ยวกับเพื่อน ให้เข้ากับสภาพอากาศ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Sarabun"/>
              <a:ea typeface="Sarabun"/>
              <a:cs typeface="Sarabun"/>
              <a:sym typeface="Sarabun"/>
            </a:endParaRPr>
          </a:p>
        </p:txBody>
      </p:sp>
      <p:graphicFrame>
        <p:nvGraphicFramePr>
          <p:cNvPr id="230" name="Google Shape;230;p13"/>
          <p:cNvGraphicFramePr/>
          <p:nvPr/>
        </p:nvGraphicFramePr>
        <p:xfrm>
          <a:off x="1524000" y="22369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{46648F54-86AA-4226-9958-8EB76903939D}</a:tableStyleId>
              </a:tblPr>
              <a:tblGrid>
                <a:gridCol w="6096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171"/>
                        </a:buClr>
                        <a:buSzPts val="2400"/>
                        <a:buFont typeface="Sarabun"/>
                        <a:buNone/>
                      </a:pPr>
                      <a:r>
                        <a:rPr b="0" lang="th-TH" sz="2400">
                          <a:solidFill>
                            <a:srgbClr val="1A417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สวมเครื่องแต่งกาย(เสื้อยืดคอกลม)</a:t>
                      </a:r>
                      <a:endParaRPr b="0" sz="2400">
                        <a:solidFill>
                          <a:srgbClr val="1A417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171"/>
                        </a:buClr>
                        <a:buSzPts val="2400"/>
                        <a:buFont typeface="Sarabun"/>
                        <a:buNone/>
                      </a:pPr>
                      <a:r>
                        <a:rPr b="0" lang="th-TH" sz="2400">
                          <a:solidFill>
                            <a:srgbClr val="1A417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ถ้า โอกาสฝนตก &gt; 50%</a:t>
                      </a:r>
                      <a:endParaRPr b="0" sz="2400">
                        <a:solidFill>
                          <a:srgbClr val="1A417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1" marL="3657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171"/>
                        </a:buClr>
                        <a:buSzPts val="2400"/>
                        <a:buFont typeface="Sarabun"/>
                        <a:buNone/>
                      </a:pPr>
                      <a:r>
                        <a:rPr b="0" lang="th-TH" sz="2400" u="none" cap="none" strike="noStrike">
                          <a:solidFill>
                            <a:srgbClr val="1A417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สวมเครื่องแต่งกาย(กางเกงขาสั้น)</a:t>
                      </a:r>
                      <a:endParaRPr b="0" sz="2400" u="none" cap="none" strike="noStrike">
                        <a:solidFill>
                          <a:srgbClr val="1A417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1" marL="3657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171"/>
                        </a:buClr>
                        <a:buSzPts val="2400"/>
                        <a:buFont typeface="Sarabun"/>
                        <a:buNone/>
                      </a:pPr>
                      <a:r>
                        <a:rPr b="0" lang="th-TH" sz="2400" u="none" cap="none" strike="noStrike">
                          <a:solidFill>
                            <a:srgbClr val="1A417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สวมเครื่องแต่งกาย(รองเท้าแตะ)</a:t>
                      </a:r>
                      <a:endParaRPr b="0" sz="2400" u="none" cap="none" strike="noStrike">
                        <a:solidFill>
                          <a:srgbClr val="1A417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1" marL="3657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171"/>
                        </a:buClr>
                        <a:buSzPts val="2400"/>
                        <a:buFont typeface="Sarabun"/>
                        <a:buNone/>
                      </a:pPr>
                      <a:r>
                        <a:rPr b="0" lang="th-TH" sz="2400" u="none" cap="none" strike="noStrike">
                          <a:solidFill>
                            <a:srgbClr val="1A417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นำของใส่เป้(เสื้อกันฝนใช้แล้วทิ้ง)</a:t>
                      </a:r>
                      <a:endParaRPr b="0" sz="2400" u="none" cap="none" strike="noStrike">
                        <a:solidFill>
                          <a:srgbClr val="1A417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171"/>
                        </a:buClr>
                        <a:buSzPts val="2400"/>
                        <a:buFont typeface="Sarabun"/>
                        <a:buNone/>
                      </a:pPr>
                      <a:r>
                        <a:rPr b="0" lang="th-TH" sz="2400">
                          <a:solidFill>
                            <a:srgbClr val="1A417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ไม่เช่นนั้น</a:t>
                      </a:r>
                      <a:endParaRPr b="0" sz="2400">
                        <a:solidFill>
                          <a:srgbClr val="1A417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1" marL="3657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171"/>
                        </a:buClr>
                        <a:buSzPts val="2400"/>
                        <a:buFont typeface="Sarabun"/>
                        <a:buNone/>
                      </a:pPr>
                      <a:r>
                        <a:rPr b="0" lang="th-TH" sz="2400" u="none" cap="none" strike="noStrike">
                          <a:solidFill>
                            <a:srgbClr val="1A417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สวมเครื่องแต่งกาย(กางเกงยีนส์ขายาว)</a:t>
                      </a:r>
                      <a:endParaRPr b="0" sz="2400" u="none" cap="none" strike="noStrike">
                        <a:solidFill>
                          <a:srgbClr val="1A417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1" marL="3657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171"/>
                        </a:buClr>
                        <a:buSzPts val="2400"/>
                        <a:buFont typeface="Sarabun"/>
                        <a:buNone/>
                      </a:pPr>
                      <a:r>
                        <a:rPr b="0" lang="th-TH" sz="2400" u="none" cap="none" strike="noStrike">
                          <a:solidFill>
                            <a:srgbClr val="1A417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สวมเครื่องแต่งกาย(ถุงเท้าสั้นสีแดง)</a:t>
                      </a:r>
                      <a:endParaRPr b="0" sz="2400" u="none" cap="none" strike="noStrike">
                        <a:solidFill>
                          <a:srgbClr val="1A417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1" marL="3657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171"/>
                        </a:buClr>
                        <a:buSzPts val="2400"/>
                        <a:buFont typeface="Sarabun"/>
                        <a:buNone/>
                      </a:pPr>
                      <a:r>
                        <a:rPr b="0" lang="th-TH" sz="2400" u="none" cap="none" strike="noStrike">
                          <a:solidFill>
                            <a:srgbClr val="1A417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สวมเครื่องแต่งกาย(รองเท้าผ้าใบ)</a:t>
                      </a:r>
                      <a:endParaRPr b="0" sz="2400" u="none" cap="none" strike="noStrike">
                        <a:solidFill>
                          <a:srgbClr val="1A417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171"/>
                        </a:buClr>
                        <a:buSzPts val="2400"/>
                        <a:buFont typeface="Sarabun"/>
                        <a:buNone/>
                      </a:pPr>
                      <a:r>
                        <a:rPr b="0" lang="th-TH" sz="2400">
                          <a:solidFill>
                            <a:srgbClr val="1A417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ถ้า อุณหภูมิ &gt; 30 เซลเซียส</a:t>
                      </a:r>
                      <a:endParaRPr b="0" sz="2400">
                        <a:solidFill>
                          <a:srgbClr val="1A417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1" marL="3657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171"/>
                        </a:buClr>
                        <a:buSzPts val="2400"/>
                        <a:buFont typeface="Sarabun"/>
                        <a:buNone/>
                      </a:pPr>
                      <a:r>
                        <a:rPr b="0" lang="th-TH" sz="2400" u="none" cap="none" strike="noStrike">
                          <a:solidFill>
                            <a:srgbClr val="1A417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สวมเครื่องแต่งกาย(หมวกแก๊ปงานกีฬาโรงเรียน)</a:t>
                      </a:r>
                      <a:endParaRPr b="0" sz="2400" u="none" cap="none" strike="noStrike">
                        <a:solidFill>
                          <a:srgbClr val="1A417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>
                    <a:solidFill>
                      <a:srgbClr val="D4F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Sarabun"/>
              <a:buNone/>
            </a:pPr>
            <a:r>
              <a:rPr b="1" lang="th-TH" sz="44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แนวการตอบ</a:t>
            </a:r>
            <a:r>
              <a:rPr b="1" lang="th-TH" sz="4400">
                <a:latin typeface="Sarabun"/>
                <a:ea typeface="Sarabun"/>
                <a:cs typeface="Sarabun"/>
                <a:sym typeface="Sarabun"/>
              </a:rPr>
              <a:t>กิจกรรม 4.3 แต่งตัว</a:t>
            </a:r>
            <a:endParaRPr sz="4400">
              <a:latin typeface="Sarabun"/>
              <a:ea typeface="Sarabun"/>
              <a:cs typeface="Sarabun"/>
              <a:sym typeface="Sarabun"/>
            </a:endParaRPr>
          </a:p>
        </p:txBody>
      </p:sp>
      <p:graphicFrame>
        <p:nvGraphicFramePr>
          <p:cNvPr id="236" name="Google Shape;236;p14"/>
          <p:cNvGraphicFramePr/>
          <p:nvPr/>
        </p:nvGraphicFramePr>
        <p:xfrm>
          <a:off x="784596" y="15567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{46648F54-86AA-4226-9958-8EB76903939D}</a:tableStyleId>
              </a:tblPr>
              <a:tblGrid>
                <a:gridCol w="1308100"/>
                <a:gridCol w="1404950"/>
                <a:gridCol w="960450"/>
                <a:gridCol w="1176325"/>
                <a:gridCol w="1308100"/>
                <a:gridCol w="1504200"/>
              </a:tblGrid>
              <a:tr h="177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2800" u="none" strike="noStrik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</a:t>
                      </a:r>
                      <a:endParaRPr b="1" i="0" sz="2800" u="none" strike="noStrik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2800" u="none" strike="noStrik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กางกาง/</a:t>
                      </a:r>
                      <a:endParaRPr b="1" i="0" sz="2800" u="none" strike="noStrik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2800" u="none" strike="noStrik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กระโปรง</a:t>
                      </a:r>
                      <a:endParaRPr sz="2800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2800" u="none" strike="noStrik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ร้องเท้า</a:t>
                      </a:r>
                      <a:endParaRPr b="1" i="0" sz="2800" u="none" strike="noStrik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2800" u="none" strike="noStrik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หมวก</a:t>
                      </a:r>
                      <a:endParaRPr b="1" i="0" sz="2800" u="none" strike="noStrik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2800" u="none" strike="noStrik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ถุงเท้า</a:t>
                      </a:r>
                      <a:endParaRPr b="1" i="0" sz="2800" u="none" strike="noStrik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2800" u="none" strike="noStrik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เสื้อกันฝน</a:t>
                      </a:r>
                      <a:endParaRPr b="1" i="0" sz="2800" u="none" strike="noStrik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3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เสื้อเชิ้ต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แขนยาว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กางเกง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ขาสั้น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รองเท้า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แตะ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หมวกแก๊ป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งานกีฬา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โรงเรียน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ถุงเท้า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นักเรียน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เสื้อกันฝน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ครึ่งตัว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เสื้อยืด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คอกลม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กางเกงยีนส์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ขายาว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รองเท้า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ผ้าใบ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หมวกสาน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ไม้ไผ่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ถุงเท้าสั้น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สีแดง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เสื้อกันฝน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เต็มตัว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กันหนาว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กระโปรงยาว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รองเท้า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นักเรียน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หมวก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ไหมพรม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ถุงเท้า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บางครึ่งแข้ง</a:t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เสื้อกันฝนใช้แล้วทิ้ง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เสื้อยืดคอวี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strike="noStrike">
                          <a:solidFill>
                            <a:srgbClr val="0070C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กางเกงกีฬา</a:t>
                      </a:r>
                      <a:endParaRPr b="0" i="0" sz="2800" u="none" strike="noStrike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800">
                        <a:solidFill>
                          <a:srgbClr val="0070C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 txBox="1"/>
          <p:nvPr>
            <p:ph idx="1" type="body"/>
          </p:nvPr>
        </p:nvSpPr>
        <p:spPr>
          <a:xfrm>
            <a:off x="457200" y="1556792"/>
            <a:ext cx="8229600" cy="4767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th-TH" sz="4000">
                <a:latin typeface="Sarabun"/>
                <a:ea typeface="Sarabun"/>
                <a:cs typeface="Sarabun"/>
                <a:sym typeface="Sarabun"/>
              </a:rPr>
              <a:t>ให้นักเรียนศึกษาตัวอย่างที่ 1.8 </a:t>
            </a:r>
            <a:endParaRPr sz="4000"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SzPts val="3800"/>
              <a:buNone/>
            </a:pPr>
            <a:r>
              <a:rPr lang="th-TH" sz="4000">
                <a:latin typeface="Sarabun"/>
                <a:ea typeface="Sarabun"/>
                <a:cs typeface="Sarabun"/>
                <a:sym typeface="Sarabun"/>
              </a:rPr>
              <a:t>เรื่อง บ่อเลี้ยงปลาวาเลนไทน์ จากหนังสือเรียน</a:t>
            </a:r>
            <a:endParaRPr sz="4000"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242" name="Google Shape;242;p15"/>
          <p:cNvPicPr preferRelativeResize="0"/>
          <p:nvPr/>
        </p:nvPicPr>
        <p:blipFill rotWithShape="1">
          <a:blip r:embed="rId3">
            <a:alphaModFix/>
          </a:blip>
          <a:srcRect b="0" l="0" r="60563" t="0"/>
          <a:stretch/>
        </p:blipFill>
        <p:spPr>
          <a:xfrm>
            <a:off x="2951820" y="3284984"/>
            <a:ext cx="3240360" cy="2722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/>
          <p:nvPr>
            <p:ph type="title"/>
          </p:nvPr>
        </p:nvSpPr>
        <p:spPr>
          <a:xfrm>
            <a:off x="493204" y="836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arabun"/>
              <a:buNone/>
            </a:pPr>
            <a:r>
              <a:rPr b="1" lang="th-TH" sz="4800">
                <a:latin typeface="Sarabun"/>
                <a:ea typeface="Sarabun"/>
                <a:cs typeface="Sarabun"/>
                <a:sym typeface="Sarabun"/>
              </a:rPr>
              <a:t>ตัวอย่าง 1.8 บ่อเลี้ยงปลาวาเลนไทน์</a:t>
            </a:r>
            <a:endParaRPr sz="48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48" name="Google Shape;248;p16"/>
          <p:cNvSpPr txBox="1"/>
          <p:nvPr>
            <p:ph idx="1" type="body"/>
          </p:nvPr>
        </p:nvSpPr>
        <p:spPr>
          <a:xfrm>
            <a:off x="3995936" y="2250604"/>
            <a:ext cx="4690864" cy="329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	ครูลลิตาให้คนงานขุดบ่อเลี้ยงปลารูปหัวใจในสวนของโรงเรียน บ่อเลี้ยงปลามีความลึก d เมตร และความยาวด้าน x เมตร ครูลลิตาต้องการทราบว่าต้องใช้น้ำปริมาณเท่าใดเพื่อเติมบ่อให้เต็ม ให้นักเรียนออกแบบอัลกอริทึมในการคำนวณปริมาตรน้ำที่ต้องการ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249" name="Google Shape;249;p16"/>
          <p:cNvPicPr preferRelativeResize="0"/>
          <p:nvPr/>
        </p:nvPicPr>
        <p:blipFill rotWithShape="1">
          <a:blip r:embed="rId3">
            <a:alphaModFix/>
          </a:blip>
          <a:srcRect b="0" l="0" r="60563" t="0"/>
          <a:stretch/>
        </p:blipFill>
        <p:spPr>
          <a:xfrm>
            <a:off x="447204" y="2276872"/>
            <a:ext cx="3240360" cy="272242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6">
            <a:hlinkClick r:id="rId4"/>
          </p:cNvPr>
          <p:cNvSpPr/>
          <p:nvPr/>
        </p:nvSpPr>
        <p:spPr>
          <a:xfrm>
            <a:off x="2411760" y="5445224"/>
            <a:ext cx="4392488" cy="72008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3D3FF"/>
              </a:gs>
              <a:gs pos="50000">
                <a:srgbClr val="B3E2FF"/>
              </a:gs>
              <a:gs pos="100000">
                <a:srgbClr val="DAEFFF"/>
              </a:gs>
            </a:gsLst>
            <a:path path="circle">
              <a:fillToRect l="100%" t="100%"/>
            </a:path>
            <a:tileRect b="-100%" r="-100%"/>
          </a:gradFill>
          <a:ln cap="flat" cmpd="sng" w="25400">
            <a:solidFill>
              <a:srgbClr val="03A3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คลิกเพื่อศึกษาคำธิบายเพิ่มเติม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arabun"/>
              <a:buNone/>
            </a:pPr>
            <a:r>
              <a:rPr b="1" lang="th-TH" sz="4800">
                <a:latin typeface="Sarabun"/>
                <a:ea typeface="Sarabun"/>
                <a:cs typeface="Sarabun"/>
                <a:sym typeface="Sarabun"/>
              </a:rPr>
              <a:t>กิจกรรมท้ายบท</a:t>
            </a:r>
            <a:endParaRPr b="1" sz="4800">
              <a:latin typeface="Sarabun"/>
              <a:ea typeface="Sarabun"/>
              <a:cs typeface="Sarabun"/>
              <a:sym typeface="Sarabun"/>
            </a:endParaRPr>
          </a:p>
        </p:txBody>
      </p:sp>
      <p:graphicFrame>
        <p:nvGraphicFramePr>
          <p:cNvPr id="256" name="Google Shape;256;p17"/>
          <p:cNvGraphicFramePr/>
          <p:nvPr/>
        </p:nvGraphicFramePr>
        <p:xfrm>
          <a:off x="457200" y="18470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{46648F54-86AA-4226-9958-8EB76903939D}</a:tableStyleId>
              </a:tblPr>
              <a:tblGrid>
                <a:gridCol w="6131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4000">
                          <a:solidFill>
                            <a:srgbClr val="0033CC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    ที่หมู่บ้านจัดงานฉลองวันปีใหม่ นักเรียนได้รับมอบหมายให้ล้างจานจำนวนมาก จานทุกจานมีขนาดเท่ากันเมื่อล้างเสร็จแล้วจะต้องเก็บในกล่องที่สามารถบรรจุจานได้ 3 ตั้ง ตั้งละ 10 ใบ ให้นักเรียนเขียนอัลกอริทึมในการล้างจานและเก็บจานใส่กล่อง</a:t>
                      </a:r>
                      <a:endParaRPr b="1" sz="4000">
                        <a:solidFill>
                          <a:srgbClr val="0033CC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>
                    <a:solidFill>
                      <a:srgbClr val="FBE5B1"/>
                    </a:solidFill>
                  </a:tcPr>
                </a:tc>
              </a:tr>
            </a:tbl>
          </a:graphicData>
        </a:graphic>
      </p:graphicFrame>
      <p:pic>
        <p:nvPicPr>
          <p:cNvPr descr="Washing Dishes by oksmith" id="257" name="Google Shape;25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248" y="3575422"/>
            <a:ext cx="2160480" cy="266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/>
          <p:nvPr/>
        </p:nvSpPr>
        <p:spPr>
          <a:xfrm>
            <a:off x="912019" y="553490"/>
            <a:ext cx="6034627" cy="91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กิจกรรม</a:t>
            </a:r>
            <a:endParaRPr sz="46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63" name="Google Shape;263;p18"/>
          <p:cNvSpPr txBox="1"/>
          <p:nvPr/>
        </p:nvSpPr>
        <p:spPr>
          <a:xfrm>
            <a:off x="304510" y="1368931"/>
            <a:ext cx="8433994" cy="548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1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สื่อสารเนื้อเพลง หากพวกเรากำลังสบาย ต่อไปนี้ให้กระชับมากขึ้น</a:t>
            </a:r>
            <a:endParaRPr sz="31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64" name="Google Shape;264;p18"/>
          <p:cNvSpPr txBox="1"/>
          <p:nvPr/>
        </p:nvSpPr>
        <p:spPr>
          <a:xfrm>
            <a:off x="304510" y="1787315"/>
            <a:ext cx="8433994" cy="4465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8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	</a:t>
            </a:r>
            <a:r>
              <a:rPr lang="th-TH" sz="31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“หากพวกเรากำลังสบาย จงปรบมือพลัน หากพวกเรากำลังสบาย จงปรบมือพลัน หากพวกเรากำลังมีสุขปลดเปลื้องทุกข์ใด ๆ ทุกสิ่ง มัวประวิงอะไรกันเล่า จงปรบมือพลัน </a:t>
            </a:r>
            <a:endParaRPr sz="3100">
              <a:solidFill>
                <a:srgbClr val="0033C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1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    หากพวกเรากำลังสบาย จงหัวเราะพลัน หากพวกเรากำลังสบาย จงหัวเราะพลัน หากพวกเรากำลังมีสุขปลดเปลื้องทุกข์ใด ๆ ทุกสิ่ง มัวประวิงอะไรกันเล่า จงหัวเราะพลัน </a:t>
            </a:r>
            <a:endParaRPr sz="3100">
              <a:solidFill>
                <a:srgbClr val="0033C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1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    หากพวกเรากำลังสบาย กระทืบเท้าพลัน หากพวกเรากำลังสบาย กระทืบเท้าพลัน หากพวกเรากำลังมีสุขปลดเปลื้องทุกข์ใด ๆ ทุกสิ่ง มัวประวิงอะไรกันเล่า กระทืบเท้าพลัน”</a:t>
            </a:r>
            <a:endParaRPr sz="3100">
              <a:solidFill>
                <a:srgbClr val="0033C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/>
          <p:nvPr/>
        </p:nvSpPr>
        <p:spPr>
          <a:xfrm>
            <a:off x="971600" y="430821"/>
            <a:ext cx="6034627" cy="91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กิจกรรม</a:t>
            </a:r>
            <a:endParaRPr sz="46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70" name="Google Shape;270;p19"/>
          <p:cNvSpPr txBox="1"/>
          <p:nvPr/>
        </p:nvSpPr>
        <p:spPr>
          <a:xfrm>
            <a:off x="304510" y="1787315"/>
            <a:ext cx="8433994" cy="4465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8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	</a:t>
            </a:r>
            <a:r>
              <a:rPr lang="th-TH" sz="31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“หากพวกเรากำลังสบาย จงปรบมือพลัน หากพวกเรากำลังสบาย จงปรบมือพลัน หากพวกเรากำลังมีสุขปลดเปลื้องทุกข์ใด ๆ ทุกสิ่ง มัวประวิงอะไรกันเล่า จงปรบมือพลัน </a:t>
            </a:r>
            <a:endParaRPr sz="3100">
              <a:solidFill>
                <a:srgbClr val="0033C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1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    หากพวกเรากำลังสบาย จงหัวเราะพลัน หากพวกเรากำลังสบาย จงหัวเราะพลัน หากพวกเรากำลังมีสุขปลดเปลื้องทุกข์ใด ๆ ทุกสิ่ง มัวประวิงอะไรกันเล่า จงหัวเราะพลัน </a:t>
            </a:r>
            <a:endParaRPr sz="3100">
              <a:solidFill>
                <a:srgbClr val="0033C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1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    หากพวกเรากำลังสบาย กระทืบเท้าพลัน หากพวกเรากำลังสบาย กระทืบเท้าพลัน หากพวกเรากำลังมีสุขปลดเปลื้องทุกข์ใด ๆ ทุกสิ่ง มัวประวิงอะไรกันเล่า กระทืบเท้าพลัน”</a:t>
            </a:r>
            <a:endParaRPr sz="3100">
              <a:solidFill>
                <a:srgbClr val="0033C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71" name="Google Shape;271;p19"/>
          <p:cNvSpPr txBox="1"/>
          <p:nvPr/>
        </p:nvSpPr>
        <p:spPr>
          <a:xfrm>
            <a:off x="304510" y="1368931"/>
            <a:ext cx="8433994" cy="548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100">
                <a:solidFill>
                  <a:srgbClr val="7030A0"/>
                </a:solidFill>
                <a:latin typeface="Sarabun"/>
                <a:ea typeface="Sarabun"/>
                <a:cs typeface="Sarabun"/>
                <a:sym typeface="Sarabun"/>
              </a:rPr>
              <a:t>	ข้อความใดที่เหมือนกันบ้าง</a:t>
            </a:r>
            <a:endParaRPr sz="3100">
              <a:solidFill>
                <a:srgbClr val="7030A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476152"/>
            <a:ext cx="7370273" cy="507729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"/>
          <p:cNvSpPr txBox="1"/>
          <p:nvPr>
            <p:ph type="title"/>
          </p:nvPr>
        </p:nvSpPr>
        <p:spPr>
          <a:xfrm>
            <a:off x="1259632" y="704088"/>
            <a:ext cx="74271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arabun"/>
              <a:buNone/>
            </a:pPr>
            <a:r>
              <a:rPr b="1" lang="th-TH" sz="4800">
                <a:latin typeface="Sarabun"/>
                <a:ea typeface="Sarabun"/>
                <a:cs typeface="Sarabun"/>
                <a:sym typeface="Sarabun"/>
              </a:rPr>
              <a:t>ทบทวนแนวคิดเชิงคำนวณ</a:t>
            </a:r>
            <a:endParaRPr sz="48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37" name="Google Shape;137;p2"/>
          <p:cNvSpPr txBox="1"/>
          <p:nvPr>
            <p:ph idx="1" type="body"/>
          </p:nvPr>
        </p:nvSpPr>
        <p:spPr>
          <a:xfrm>
            <a:off x="1043608" y="3212976"/>
            <a:ext cx="2376264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b="1" lang="th-TH" sz="2800">
                <a:solidFill>
                  <a:srgbClr val="7030A0"/>
                </a:solidFill>
                <a:latin typeface="Sarabun"/>
                <a:ea typeface="Sarabun"/>
                <a:cs typeface="Sarabun"/>
                <a:sym typeface="Sarabun"/>
              </a:rPr>
              <a:t>Decomposition</a:t>
            </a:r>
            <a:endParaRPr b="1" sz="2800">
              <a:solidFill>
                <a:srgbClr val="7030A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1115616" y="5517232"/>
            <a:ext cx="151216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b="1" lang="th-TH" sz="2800">
                <a:solidFill>
                  <a:srgbClr val="C00000"/>
                </a:solidFill>
                <a:latin typeface="Sarabun"/>
                <a:ea typeface="Sarabun"/>
                <a:cs typeface="Sarabun"/>
                <a:sym typeface="Sarabun"/>
              </a:rPr>
              <a:t>Abstraction</a:t>
            </a:r>
            <a:endParaRPr b="1" sz="2600">
              <a:solidFill>
                <a:srgbClr val="C000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6804248" y="5689073"/>
            <a:ext cx="1368152" cy="476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b="1" lang="th-TH" sz="2800">
                <a:solidFill>
                  <a:srgbClr val="0070C0"/>
                </a:solidFill>
                <a:latin typeface="Sarabun"/>
                <a:ea typeface="Sarabun"/>
                <a:cs typeface="Sarabun"/>
                <a:sym typeface="Sarabun"/>
              </a:rPr>
              <a:t>Algorithm</a:t>
            </a:r>
            <a:endParaRPr b="1" sz="2800">
              <a:solidFill>
                <a:srgbClr val="0070C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-117475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t/>
            </a:r>
            <a:endParaRPr b="1" sz="2600">
              <a:solidFill>
                <a:srgbClr val="0070C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6428792" y="3140968"/>
            <a:ext cx="2247664" cy="59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b="1" lang="th-TH" sz="2800">
                <a:solidFill>
                  <a:srgbClr val="5BBAF6"/>
                </a:solidFill>
                <a:latin typeface="Sarabun"/>
                <a:ea typeface="Sarabun"/>
                <a:cs typeface="Sarabun"/>
                <a:sym typeface="Sarabun"/>
              </a:rPr>
              <a:t>Pattern recognition</a:t>
            </a:r>
            <a:endParaRPr b="1" sz="2600">
              <a:solidFill>
                <a:srgbClr val="5BBAF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descr="C:\Users\tkron\Downloads\pic-actPowerCSM1\sumary.gif" id="141" name="Google Shape;14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503" y="584287"/>
            <a:ext cx="833794" cy="1042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/>
          <p:nvPr/>
        </p:nvSpPr>
        <p:spPr>
          <a:xfrm>
            <a:off x="1201435" y="444641"/>
            <a:ext cx="6034627" cy="91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กิจกรรม</a:t>
            </a:r>
            <a:endParaRPr sz="46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77" name="Google Shape;277;p20"/>
          <p:cNvSpPr txBox="1"/>
          <p:nvPr/>
        </p:nvSpPr>
        <p:spPr>
          <a:xfrm>
            <a:off x="304510" y="1368931"/>
            <a:ext cx="8433994" cy="548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100">
                <a:solidFill>
                  <a:srgbClr val="7030A0"/>
                </a:solidFill>
                <a:latin typeface="Sarabun"/>
                <a:ea typeface="Sarabun"/>
                <a:cs typeface="Sarabun"/>
                <a:sym typeface="Sarabun"/>
              </a:rPr>
              <a:t>	ข้อความใดที่เหมือนกันบ้าง</a:t>
            </a:r>
            <a:endParaRPr sz="3100">
              <a:solidFill>
                <a:srgbClr val="7030A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78" name="Google Shape;278;p20"/>
          <p:cNvSpPr txBox="1"/>
          <p:nvPr/>
        </p:nvSpPr>
        <p:spPr>
          <a:xfrm>
            <a:off x="304510" y="1787315"/>
            <a:ext cx="8433994" cy="4465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8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	</a:t>
            </a:r>
            <a:r>
              <a:rPr lang="th-TH" sz="31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“หากพวกเรากำลังสบาย จงปรบมือพลัน หากพวกเรากำลังสบาย จงปรบมือพลัน หากพวกเรากำลังมีสุขปลดเปลื้องทุกข์ใด ๆ ทุกสิ่ง มัวประวิงอะไรกันเล่า จงปรบมือพลัน </a:t>
            </a:r>
            <a:endParaRPr sz="3100">
              <a:solidFill>
                <a:srgbClr val="0033C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1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    หากพวกเรากำลังสบาย จงหัวเราะพลัน หากพวกเรากำลังสบาย จงหัวเราะพลัน หากพวกเรากำลังมีสุขปลดเปลื้องทุกข์ใด ๆ ทุกสิ่ง มัวประวิงอะไรกันเล่า จงหัวเราะพลัน </a:t>
            </a:r>
            <a:endParaRPr sz="3100">
              <a:solidFill>
                <a:srgbClr val="0033C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1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     หากพวกเรากำลังสบาย กระทืบเท้าพลัน หากพวกเรากำลังสบาย กระทืบเท้าพลัน หากพวกเรากำลังมีสุขปลดเปลื้องทุกข์ใด ๆ ทุกสิ่ง มัวประวิงอะไรกันเล่า กระทืบเท้าพลัน”</a:t>
            </a:r>
            <a:endParaRPr sz="3100">
              <a:solidFill>
                <a:srgbClr val="0033C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/>
          <p:nvPr/>
        </p:nvSpPr>
        <p:spPr>
          <a:xfrm>
            <a:off x="910620" y="461795"/>
            <a:ext cx="6034627" cy="91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600">
                <a:solidFill>
                  <a:srgbClr val="C00000"/>
                </a:solidFill>
                <a:latin typeface="Sarabun"/>
                <a:ea typeface="Sarabun"/>
                <a:cs typeface="Sarabun"/>
                <a:sym typeface="Sarabun"/>
              </a:rPr>
              <a:t>กิจกรรม</a:t>
            </a:r>
            <a:endParaRPr sz="4600">
              <a:solidFill>
                <a:srgbClr val="C000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84" name="Google Shape;284;p21"/>
          <p:cNvSpPr txBox="1"/>
          <p:nvPr/>
        </p:nvSpPr>
        <p:spPr>
          <a:xfrm>
            <a:off x="304510" y="1090219"/>
            <a:ext cx="8433994" cy="1026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1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อัลกอริทึมในการสื่อสารเนื้อเพลง หากพวกเรากำลังสบาย ดังต่อไปนี้</a:t>
            </a:r>
            <a:endParaRPr sz="31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629878" y="2032574"/>
            <a:ext cx="6161150" cy="2236189"/>
          </a:xfrm>
          <a:prstGeom prst="rect">
            <a:avLst/>
          </a:prstGeom>
          <a:solidFill>
            <a:srgbClr val="57FCF8"/>
          </a:solid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ขั้นตอนหลัก 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ร้องเพลงดังนี้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44196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หากพวกเรากำลังสบาย (จงปรบมือพลัน)</a:t>
            </a:r>
            <a:endParaRPr sz="2800">
              <a:solidFill>
                <a:srgbClr val="0033C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44196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หากพวกเรากำลังสบาย (จงหัวเราะพลัน) </a:t>
            </a:r>
            <a:endParaRPr sz="2800">
              <a:solidFill>
                <a:srgbClr val="0033C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44196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หากพวกเรากำลังสบาย (กระทืบเท้าพลัน)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86" name="Google Shape;286;p21"/>
          <p:cNvSpPr txBox="1"/>
          <p:nvPr/>
        </p:nvSpPr>
        <p:spPr>
          <a:xfrm>
            <a:off x="629878" y="4420247"/>
            <a:ext cx="6161150" cy="1803379"/>
          </a:xfrm>
          <a:prstGeom prst="rect">
            <a:avLst/>
          </a:prstGeom>
          <a:solidFill>
            <a:srgbClr val="CBE678"/>
          </a:solid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ขั้นตอนย่อย </a:t>
            </a:r>
            <a:r>
              <a:rPr lang="th-TH" sz="2800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หากพวกเรากำลังสบาย (x)	</a:t>
            </a:r>
            <a:endParaRPr sz="2800">
              <a:solidFill>
                <a:srgbClr val="0033C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1) หากพวกเรากำลังสบาย   x  จำนวน 2 รอบ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2) หากพวกเรากำลังมีสุขปลดเปลื้องทุกข์ใด ๆ ทุกสิ่ง 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        มัวประวิงอะไรกันเล่า  x</a:t>
            </a:r>
            <a:r>
              <a:rPr lang="th-TH" sz="2800" u="sng">
                <a:solidFill>
                  <a:srgbClr val="0033CC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sz="2800" u="sng">
              <a:solidFill>
                <a:srgbClr val="0033C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"/>
          <p:cNvSpPr txBox="1"/>
          <p:nvPr/>
        </p:nvSpPr>
        <p:spPr>
          <a:xfrm>
            <a:off x="3683581" y="325853"/>
            <a:ext cx="6034627" cy="1529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7900">
                <a:solidFill>
                  <a:srgbClr val="C00000"/>
                </a:solidFill>
                <a:latin typeface="Sarabun"/>
                <a:ea typeface="Sarabun"/>
                <a:cs typeface="Sarabun"/>
                <a:sym typeface="Sarabun"/>
              </a:rPr>
              <a:t>สรุป</a:t>
            </a:r>
            <a:endParaRPr sz="7900">
              <a:solidFill>
                <a:srgbClr val="C000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92" name="Google Shape;292;p22"/>
          <p:cNvSpPr txBox="1"/>
          <p:nvPr/>
        </p:nvSpPr>
        <p:spPr>
          <a:xfrm>
            <a:off x="2987824" y="3148613"/>
            <a:ext cx="3095909" cy="6569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แนวคิดเชิงคำนวณ</a:t>
            </a:r>
            <a:endParaRPr sz="3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93" name="Google Shape;293;p22"/>
          <p:cNvSpPr txBox="1"/>
          <p:nvPr/>
        </p:nvSpPr>
        <p:spPr>
          <a:xfrm>
            <a:off x="735405" y="1562569"/>
            <a:ext cx="3324713" cy="9339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การแบ่งปัญหาใหญ่</a:t>
            </a:r>
            <a:b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เป็นปัญหาย่อย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94" name="Google Shape;294;p22"/>
          <p:cNvSpPr txBox="1"/>
          <p:nvPr/>
        </p:nvSpPr>
        <p:spPr>
          <a:xfrm>
            <a:off x="585252" y="4316241"/>
            <a:ext cx="3694125" cy="5915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การพิจารณารูปแบบ</a:t>
            </a:r>
            <a:endParaRPr sz="3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95" name="Google Shape;295;p22"/>
          <p:cNvSpPr txBox="1"/>
          <p:nvPr/>
        </p:nvSpPr>
        <p:spPr>
          <a:xfrm>
            <a:off x="5233858" y="1578095"/>
            <a:ext cx="3694125" cy="5915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การคิดเชิงนามธรรม</a:t>
            </a:r>
            <a:endParaRPr sz="3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96" name="Google Shape;296;p22"/>
          <p:cNvSpPr txBox="1"/>
          <p:nvPr/>
        </p:nvSpPr>
        <p:spPr>
          <a:xfrm>
            <a:off x="4853833" y="4377169"/>
            <a:ext cx="3694125" cy="5953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การออกแบบอัลกอริทึม</a:t>
            </a:r>
            <a:endParaRPr sz="3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97" name="Google Shape;297;p22"/>
          <p:cNvSpPr txBox="1"/>
          <p:nvPr/>
        </p:nvSpPr>
        <p:spPr>
          <a:xfrm>
            <a:off x="735405" y="5555796"/>
            <a:ext cx="8069514" cy="7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>
                <a:solidFill>
                  <a:srgbClr val="C00000"/>
                </a:solidFill>
                <a:latin typeface="Sarabun"/>
                <a:ea typeface="Sarabun"/>
                <a:cs typeface="Sarabun"/>
                <a:sym typeface="Sarabun"/>
              </a:rPr>
              <a:t>ในการแก้ปัญหา โดยใช้องค์ประกอบทั้ง 4 นั้น อาจไม่ได้นำมาใช้ตามลำดับ หรือใช้ครบทุกองค์ประกอบ </a:t>
            </a:r>
            <a:endParaRPr sz="2200">
              <a:solidFill>
                <a:srgbClr val="C0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>
                <a:solidFill>
                  <a:srgbClr val="C00000"/>
                </a:solidFill>
                <a:latin typeface="Sarabun"/>
                <a:ea typeface="Sarabun"/>
                <a:cs typeface="Sarabun"/>
                <a:sym typeface="Sarabun"/>
              </a:rPr>
              <a:t>บางปัญหาอาจมีการพิจารณาหลายองค์ประกอบไปพร้อมกัน</a:t>
            </a:r>
            <a:endParaRPr b="1" sz="2200">
              <a:solidFill>
                <a:srgbClr val="C000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3"/>
          <p:cNvGraphicFramePr/>
          <p:nvPr/>
        </p:nvGraphicFramePr>
        <p:xfrm>
          <a:off x="3415665" y="26892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{46648F54-86AA-4226-9958-8EB76903939D}</a:tableStyleId>
              </a:tblPr>
              <a:tblGrid>
                <a:gridCol w="5328275"/>
              </a:tblGrid>
              <a:tr h="3162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4000" u="none" cap="none" strike="noStrike">
                          <a:solidFill>
                            <a:srgbClr val="0033CC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ัญหาหรือการทำงานในชีวิตประจำวันมีอะไรบ้างที่สามารถนำแนวคิดเชิงคำนวณมาใช้แล้วทำให้การแก้ปัญหามีประสิทธิภาพมากขึ้น </a:t>
                      </a:r>
                      <a:endParaRPr b="1" i="0" sz="4000" u="none" cap="none" strike="noStrike">
                        <a:solidFill>
                          <a:srgbClr val="0033CC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>
                    <a:solidFill>
                      <a:srgbClr val="D4F0FF"/>
                    </a:solidFill>
                  </a:tcPr>
                </a:tc>
              </a:tr>
            </a:tbl>
          </a:graphicData>
        </a:graphic>
      </p:graphicFrame>
      <p:grpSp>
        <p:nvGrpSpPr>
          <p:cNvPr id="147" name="Google Shape;147;p3"/>
          <p:cNvGrpSpPr/>
          <p:nvPr/>
        </p:nvGrpSpPr>
        <p:grpSpPr>
          <a:xfrm>
            <a:off x="690623" y="806847"/>
            <a:ext cx="7772400" cy="1470025"/>
            <a:chOff x="1115616" y="1401647"/>
            <a:chExt cx="7772400" cy="1470025"/>
          </a:xfrm>
        </p:grpSpPr>
        <p:sp>
          <p:nvSpPr>
            <p:cNvPr id="148" name="Google Shape;148;p3"/>
            <p:cNvSpPr txBox="1"/>
            <p:nvPr/>
          </p:nvSpPr>
          <p:spPr>
            <a:xfrm>
              <a:off x="1115616" y="1401647"/>
              <a:ext cx="7772400" cy="1470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Sarabun"/>
                <a:buNone/>
              </a:pPr>
              <a:r>
                <a:rPr b="1" lang="th-TH" sz="4400">
                  <a:solidFill>
                    <a:srgbClr val="000000"/>
                  </a:solidFill>
                  <a:latin typeface="Sarabun"/>
                  <a:ea typeface="Sarabun"/>
                  <a:cs typeface="Sarabun"/>
                  <a:sym typeface="Sarabun"/>
                </a:rPr>
                <a:t>ชวนคิด</a:t>
              </a:r>
              <a:endParaRPr b="1" sz="4400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pic>
          <p:nvPicPr>
            <p:cNvPr descr="C:\Users\tkron\Downloads\pic-actPowerCSM1\ชวนคิด.gif" id="149" name="Google Shape;14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99792" y="1471051"/>
              <a:ext cx="1152128" cy="13893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Thinking about writing by hypocore" id="150" name="Google Shape;15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2492896"/>
            <a:ext cx="2550144" cy="3531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>
            <p:ph idx="1" type="body"/>
          </p:nvPr>
        </p:nvSpPr>
        <p:spPr>
          <a:xfrm>
            <a:off x="457200" y="1556792"/>
            <a:ext cx="8229600" cy="4767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th-TH" sz="4000">
                <a:latin typeface="Sarabun"/>
                <a:ea typeface="Sarabun"/>
                <a:cs typeface="Sarabun"/>
                <a:sym typeface="Sarabun"/>
              </a:rPr>
              <a:t>ให้นักเรียนศึกษาตัวอย่างที่ 1.7 เรื่อง เต้นตามจังหวะ </a:t>
            </a:r>
            <a:endParaRPr sz="4000"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SzPts val="3800"/>
              <a:buNone/>
            </a:pPr>
            <a:r>
              <a:rPr lang="th-TH" sz="4000">
                <a:latin typeface="Sarabun"/>
                <a:ea typeface="Sarabun"/>
                <a:cs typeface="Sarabun"/>
                <a:sym typeface="Sarabun"/>
              </a:rPr>
              <a:t>จากหนังสือเรียน</a:t>
            </a:r>
            <a:endParaRPr sz="4000"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descr="Handbag Dancing by GDJ" id="156" name="Google Shape;1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8575" y="3284984"/>
            <a:ext cx="2866849" cy="293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arabun"/>
              <a:buNone/>
            </a:pPr>
            <a:r>
              <a:rPr b="1" lang="th-TH" sz="4800">
                <a:latin typeface="Sarabun"/>
                <a:ea typeface="Sarabun"/>
                <a:cs typeface="Sarabun"/>
                <a:sym typeface="Sarabun"/>
              </a:rPr>
              <a:t>ตัวอย่าง 1.7 เต้นตามจังหวะ</a:t>
            </a:r>
            <a:endParaRPr sz="48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62" name="Google Shape;162;p5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	พิจารณาหารูปแบบของท่าเต้นตามจังหวะด้วยการก้าวเท้าต่อไปนี้ เพื่อให้เพื่อนของนักเรียนเต้นตามได้และผิดพลาดน้อยที่สุด โดยให้บอกเป็นขั้นตอนที่กระชับและง่ายต่อการจดจำ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>
              <a:latin typeface="Sarabun"/>
              <a:ea typeface="Sarabun"/>
              <a:cs typeface="Sarabun"/>
              <a:sym typeface="Sarabun"/>
            </a:endParaRPr>
          </a:p>
        </p:txBody>
      </p:sp>
      <p:graphicFrame>
        <p:nvGraphicFramePr>
          <p:cNvPr id="163" name="Google Shape;163;p5"/>
          <p:cNvGraphicFramePr/>
          <p:nvPr/>
        </p:nvGraphicFramePr>
        <p:xfrm>
          <a:off x="457201" y="39787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{46648F54-86AA-4226-9958-8EB76903939D}</a:tableStyleId>
              </a:tblPr>
              <a:tblGrid>
                <a:gridCol w="8229600"/>
              </a:tblGrid>
              <a:tr h="1080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1600" u="none" cap="none" strike="noStrike">
                          <a:solidFill>
                            <a:srgbClr val="0033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ข</a:t>
                      </a:r>
                      <a:r>
                        <a:rPr b="1" lang="th-TH" u="none" cap="none" strike="noStrike">
                          <a:solidFill>
                            <a:srgbClr val="0033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วา ขวา ซ้าย ซ้าย   ขวา ขวา ซ้าย ซ้าย ขวา ซ้าย ขวา ซ้าย  ซ้าย ขวา ซ้าย ขวา ขวา ซ้าย ขวา ซ้าย   ซ้าย ขวา ซ้าย ขวา ซ้</a:t>
                      </a:r>
                      <a:r>
                        <a:rPr b="1" lang="th-TH" sz="1600" u="none" cap="none" strike="noStrike">
                          <a:solidFill>
                            <a:srgbClr val="0033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าย ซ้าย ขวา ขวา  ซ้าย ซ้าย ขวา ขวา</a:t>
                      </a:r>
                      <a:endParaRPr b="1" sz="2100">
                        <a:solidFill>
                          <a:srgbClr val="0033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>
                    <a:solidFill>
                      <a:srgbClr val="D4F0FF"/>
                    </a:solidFill>
                  </a:tcPr>
                </a:tc>
              </a:tr>
            </a:tbl>
          </a:graphicData>
        </a:graphic>
      </p:graphicFrame>
      <p:grpSp>
        <p:nvGrpSpPr>
          <p:cNvPr id="164" name="Google Shape;164;p5"/>
          <p:cNvGrpSpPr/>
          <p:nvPr/>
        </p:nvGrpSpPr>
        <p:grpSpPr>
          <a:xfrm>
            <a:off x="226919" y="4031932"/>
            <a:ext cx="8160859" cy="786431"/>
            <a:chOff x="467544" y="3717032"/>
            <a:chExt cx="8160859" cy="786431"/>
          </a:xfrm>
        </p:grpSpPr>
        <p:sp>
          <p:nvSpPr>
            <p:cNvPr id="165" name="Google Shape;165;p5"/>
            <p:cNvSpPr/>
            <p:nvPr/>
          </p:nvSpPr>
          <p:spPr>
            <a:xfrm>
              <a:off x="467544" y="3717032"/>
              <a:ext cx="2088232" cy="36004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555776" y="3717032"/>
              <a:ext cx="2016224" cy="36004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572000" y="3717032"/>
              <a:ext cx="2016224" cy="36004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599375" y="3717032"/>
              <a:ext cx="2016224" cy="36004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80348" y="4143423"/>
              <a:ext cx="2088232" cy="36004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2568580" y="4143423"/>
              <a:ext cx="2016224" cy="36004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584804" y="4143423"/>
              <a:ext cx="2016224" cy="36004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6612179" y="4143423"/>
              <a:ext cx="2016224" cy="36004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arabun"/>
              <a:buNone/>
            </a:pPr>
            <a:r>
              <a:rPr b="1" lang="th-TH" sz="4800">
                <a:latin typeface="Sarabun"/>
                <a:ea typeface="Sarabun"/>
                <a:cs typeface="Sarabun"/>
                <a:sym typeface="Sarabun"/>
              </a:rPr>
              <a:t>ตัวอย่าง 1.7 เต้นตามจังหวะ (ต่อ)</a:t>
            </a:r>
            <a:endParaRPr sz="48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78" name="Google Shape;178;p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lang="th-TH" sz="2300">
                <a:latin typeface="Sarabun"/>
                <a:ea typeface="Sarabun"/>
                <a:cs typeface="Sarabun"/>
                <a:sym typeface="Sarabun"/>
              </a:rPr>
              <a:t>	ท่าเต้นทั้งหมดที่ใหมานั้นยาวและยากตอการจดจำ แต่เมื่อแบ่งท่าเต้นออกเป็นสวนย่อย โดยใชกระบวนการแบ่งปญหาย่อย จะพบรูปแบบที่ซ้ำกันดังนี้</a:t>
            </a:r>
            <a:endParaRPr sz="2300">
              <a:latin typeface="Sarabun"/>
              <a:ea typeface="Sarabun"/>
              <a:cs typeface="Sarabun"/>
              <a:sym typeface="Sarabun"/>
            </a:endParaRPr>
          </a:p>
          <a:p>
            <a:pPr indent="-24257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970"/>
              <a:buChar char="⚫"/>
            </a:pPr>
            <a:r>
              <a:rPr lang="th-TH" sz="2100">
                <a:latin typeface="Sarabun"/>
                <a:ea typeface="Sarabun"/>
                <a:cs typeface="Sarabun"/>
                <a:sym typeface="Sarabun"/>
              </a:rPr>
              <a:t>ขวา ขวา ซ้าย ซ้าย</a:t>
            </a:r>
            <a:endParaRPr sz="2100">
              <a:latin typeface="Sarabun"/>
              <a:ea typeface="Sarabun"/>
              <a:cs typeface="Sarabun"/>
              <a:sym typeface="Sarabun"/>
            </a:endParaRPr>
          </a:p>
          <a:p>
            <a:pPr indent="-24257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970"/>
              <a:buChar char="⚫"/>
            </a:pPr>
            <a:r>
              <a:rPr lang="th-TH" sz="2100">
                <a:latin typeface="Sarabun"/>
                <a:ea typeface="Sarabun"/>
                <a:cs typeface="Sarabun"/>
                <a:sym typeface="Sarabun"/>
              </a:rPr>
              <a:t>ขวา ขวา ซ้าย ซ้าย</a:t>
            </a:r>
            <a:endParaRPr sz="2100">
              <a:latin typeface="Sarabun"/>
              <a:ea typeface="Sarabun"/>
              <a:cs typeface="Sarabun"/>
              <a:sym typeface="Sarabun"/>
            </a:endParaRPr>
          </a:p>
          <a:p>
            <a:pPr indent="-24257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970"/>
              <a:buChar char="⚫"/>
            </a:pPr>
            <a:r>
              <a:rPr lang="th-TH" sz="2100">
                <a:latin typeface="Sarabun"/>
                <a:ea typeface="Sarabun"/>
                <a:cs typeface="Sarabun"/>
                <a:sym typeface="Sarabun"/>
              </a:rPr>
              <a:t>ขวา ซ้าย ขวา ซ้าย</a:t>
            </a:r>
            <a:endParaRPr sz="2100">
              <a:latin typeface="Sarabun"/>
              <a:ea typeface="Sarabun"/>
              <a:cs typeface="Sarabun"/>
              <a:sym typeface="Sarabun"/>
            </a:endParaRPr>
          </a:p>
          <a:p>
            <a:pPr indent="-24257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970"/>
              <a:buChar char="⚫"/>
            </a:pPr>
            <a:r>
              <a:rPr lang="th-TH" sz="2100">
                <a:latin typeface="Sarabun"/>
                <a:ea typeface="Sarabun"/>
                <a:cs typeface="Sarabun"/>
                <a:sym typeface="Sarabun"/>
              </a:rPr>
              <a:t>ซ้าย ขวา ซ้าย ขวา</a:t>
            </a:r>
            <a:endParaRPr sz="2100">
              <a:latin typeface="Sarabun"/>
              <a:ea typeface="Sarabun"/>
              <a:cs typeface="Sarabun"/>
              <a:sym typeface="Sarabun"/>
            </a:endParaRPr>
          </a:p>
          <a:p>
            <a:pPr indent="-24257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970"/>
              <a:buChar char="⚫"/>
            </a:pPr>
            <a:r>
              <a:rPr lang="th-TH" sz="2100">
                <a:latin typeface="Sarabun"/>
                <a:ea typeface="Sarabun"/>
                <a:cs typeface="Sarabun"/>
                <a:sym typeface="Sarabun"/>
              </a:rPr>
              <a:t>ขวา ซ้าย ขวา ซ้าย</a:t>
            </a:r>
            <a:endParaRPr sz="2100">
              <a:latin typeface="Sarabun"/>
              <a:ea typeface="Sarabun"/>
              <a:cs typeface="Sarabun"/>
              <a:sym typeface="Sarabun"/>
            </a:endParaRPr>
          </a:p>
          <a:p>
            <a:pPr indent="-24257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970"/>
              <a:buChar char="⚫"/>
            </a:pPr>
            <a:r>
              <a:rPr lang="th-TH" sz="2100">
                <a:latin typeface="Sarabun"/>
                <a:ea typeface="Sarabun"/>
                <a:cs typeface="Sarabun"/>
                <a:sym typeface="Sarabun"/>
              </a:rPr>
              <a:t>ซ้าย ขวา ซ้าย ขวา</a:t>
            </a:r>
            <a:endParaRPr sz="2100">
              <a:latin typeface="Sarabun"/>
              <a:ea typeface="Sarabun"/>
              <a:cs typeface="Sarabun"/>
              <a:sym typeface="Sarabun"/>
            </a:endParaRPr>
          </a:p>
          <a:p>
            <a:pPr indent="-24257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970"/>
              <a:buChar char="⚫"/>
            </a:pPr>
            <a:r>
              <a:rPr lang="th-TH" sz="2100">
                <a:latin typeface="Sarabun"/>
                <a:ea typeface="Sarabun"/>
                <a:cs typeface="Sarabun"/>
                <a:sym typeface="Sarabun"/>
              </a:rPr>
              <a:t>ซ้าย ซ้าย ขวา ขวา</a:t>
            </a:r>
            <a:endParaRPr sz="2100">
              <a:latin typeface="Sarabun"/>
              <a:ea typeface="Sarabun"/>
              <a:cs typeface="Sarabun"/>
              <a:sym typeface="Sarabun"/>
            </a:endParaRPr>
          </a:p>
          <a:p>
            <a:pPr indent="-24257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970"/>
              <a:buChar char="⚫"/>
            </a:pPr>
            <a:r>
              <a:rPr lang="th-TH" sz="2100">
                <a:latin typeface="Sarabun"/>
                <a:ea typeface="Sarabun"/>
                <a:cs typeface="Sarabun"/>
                <a:sym typeface="Sarabun"/>
              </a:rPr>
              <a:t>ซ้าย ซ้าย ขวา ขวา</a:t>
            </a:r>
            <a:endParaRPr sz="2100"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sz="21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3867852" y="3284984"/>
            <a:ext cx="4870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9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● มาร์ชขวา หมายถึง “ขวา ขวา ซ้าย ซ้าย”</a:t>
            </a:r>
            <a:endParaRPr sz="19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9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● มาร์ชซ้าย หมายถึง “ซ้าย ซ้าย ขวา ขวา”</a:t>
            </a:r>
            <a:endParaRPr sz="19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9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● ขยับขวาซ้าย หมายถึง “ขวา ซ้าย ขวา ซ้าย”</a:t>
            </a:r>
            <a:endParaRPr sz="19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9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● ขยับซ้ายขวา หมายถึง “ซ้าย ขวา ซ้าย ขวา”</a:t>
            </a:r>
            <a:endParaRPr sz="19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2843808" y="3861048"/>
            <a:ext cx="864096" cy="57606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384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3563888" y="5282228"/>
            <a:ext cx="49215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มีท่าเต้นที่แตกต่างกันเพียง 4 รูปแบบเท่านั้น</a:t>
            </a:r>
            <a:endParaRPr b="1" sz="2800">
              <a:solidFill>
                <a:srgbClr val="FF00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arabun"/>
              <a:buNone/>
            </a:pPr>
            <a:r>
              <a:rPr b="1" lang="th-TH" sz="4800">
                <a:latin typeface="Sarabun"/>
                <a:ea typeface="Sarabun"/>
                <a:cs typeface="Sarabun"/>
                <a:sym typeface="Sarabun"/>
              </a:rPr>
              <a:t>ตัวอย่าง 1.7 เต้นตามจังหวะ (ต่อ)</a:t>
            </a:r>
            <a:endParaRPr sz="48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87" name="Google Shape;187;p7"/>
          <p:cNvSpPr txBox="1"/>
          <p:nvPr>
            <p:ph idx="1" type="body"/>
          </p:nvPr>
        </p:nvSpPr>
        <p:spPr>
          <a:xfrm>
            <a:off x="457200" y="2380488"/>
            <a:ext cx="8229600" cy="4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lang="th-TH" sz="2400">
                <a:latin typeface="Sarabun"/>
                <a:ea typeface="Sarabun"/>
                <a:cs typeface="Sarabun"/>
                <a:sym typeface="Sarabun"/>
              </a:rPr>
              <a:t>นำมาเขียนเป็นอัลกอริทึมให้ปฏิบัติตามได้ดังนี้</a:t>
            </a:r>
            <a:endParaRPr sz="2400">
              <a:latin typeface="Sarabun"/>
              <a:ea typeface="Sarabun"/>
              <a:cs typeface="Sarabun"/>
              <a:sym typeface="Sarabun"/>
            </a:endParaRPr>
          </a:p>
          <a:p>
            <a:pPr indent="0" lvl="1" marL="365760" rtl="0" algn="l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th-TH">
                <a:latin typeface="Sarabun"/>
                <a:ea typeface="Sarabun"/>
                <a:cs typeface="Sarabun"/>
                <a:sym typeface="Sarabun"/>
              </a:rPr>
              <a:t>1. กำหนดให้ท่า “มาร์ชขวา” หมายถึง “ขวา ขวา ซ้าย ซ้าย”</a:t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indent="0" lvl="1" marL="365760" rtl="0" algn="l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th-TH">
                <a:latin typeface="Sarabun"/>
                <a:ea typeface="Sarabun"/>
                <a:cs typeface="Sarabun"/>
                <a:sym typeface="Sarabun"/>
              </a:rPr>
              <a:t>2. กำหนดให้ท่า “มาร์ชซ้าย” หมายถึง “ซ้าย ซ้าย ขวา ขวา”</a:t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indent="0" lvl="1" marL="365760" rtl="0" algn="l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th-TH">
                <a:latin typeface="Sarabun"/>
                <a:ea typeface="Sarabun"/>
                <a:cs typeface="Sarabun"/>
                <a:sym typeface="Sarabun"/>
              </a:rPr>
              <a:t>3. กำหนดให้ทำ “ขยับขวาซ้าย” หมายถึง “ขวา ซ้าย ขวา ซ้าย”</a:t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indent="0" lvl="1" marL="365760" rtl="0" algn="l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th-TH">
                <a:latin typeface="Sarabun"/>
                <a:ea typeface="Sarabun"/>
                <a:cs typeface="Sarabun"/>
                <a:sym typeface="Sarabun"/>
              </a:rPr>
              <a:t>4. กำหนดให้ทำ “ขยับซ้ายขวา” หมายถึง “ซ้าย ขวา ซ้าย ขวา”</a:t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indent="0" lvl="1" marL="365760" rtl="0" algn="l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th-TH">
                <a:latin typeface="Sarabun"/>
                <a:ea typeface="Sarabun"/>
                <a:cs typeface="Sarabun"/>
                <a:sym typeface="Sarabun"/>
              </a:rPr>
              <a:t>5. เต้นท่า มาร์ชขวา 2 รอบ</a:t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indent="0" lvl="1" marL="365760" rtl="0" algn="l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th-TH">
                <a:latin typeface="Sarabun"/>
                <a:ea typeface="Sarabun"/>
                <a:cs typeface="Sarabun"/>
                <a:sym typeface="Sarabun"/>
              </a:rPr>
              <a:t>6. เต้นท่า ขยับขวาซ้าย 1 รอบ ขยับซ้ายขวา 1 รอบ ซ้ำ 2 ครั้ง</a:t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indent="0" lvl="1" marL="365760" rtl="0" algn="l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th-TH">
                <a:latin typeface="Sarabun"/>
                <a:ea typeface="Sarabun"/>
                <a:cs typeface="Sarabun"/>
                <a:sym typeface="Sarabun"/>
              </a:rPr>
              <a:t>7. เต้นท่า มาร์ชซ้าย 2 รอบ</a:t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indent="0" lvl="1" marL="365760" rtl="0" algn="l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th-TH">
                <a:latin typeface="Sarabun"/>
                <a:ea typeface="Sarabun"/>
                <a:cs typeface="Sarabun"/>
                <a:sym typeface="Sarabun"/>
              </a:rPr>
              <a:t>8. จบ</a:t>
            </a:r>
            <a:endParaRPr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arabun"/>
              <a:buNone/>
            </a:pPr>
            <a:r>
              <a:rPr b="1" lang="th-TH" sz="4800">
                <a:latin typeface="Sarabun"/>
                <a:ea typeface="Sarabun"/>
                <a:cs typeface="Sarabun"/>
                <a:sym typeface="Sarabun"/>
              </a:rPr>
              <a:t>ตัวอย่าง 1.7 เต้นตามจังหวะ (ต่อ)</a:t>
            </a:r>
            <a:endParaRPr sz="48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93" name="Google Shape;193;p8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เมื่อนักเรียนศึกษาตัวอย่างที่ 1.7 เต้นตามจังหวะ แล้ว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ผู้สอนทดสอบโดยการสั่งให้ผู้เรียนเต้นตามคำสั่ง  เช่น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-247015" lvl="1" marL="640080" rtl="0" algn="l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มาร์ชขวา 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-247015" lvl="1" marL="640080" rtl="0" algn="l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มาร์ชซ้าย 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-247015" lvl="1" marL="640080" rtl="0" algn="l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ขยับซ้ายขวา 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-247015" lvl="1" marL="640080" rtl="0" algn="l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ขยับขวาซ้าย 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-247015" lvl="1" marL="640080" rtl="0" algn="l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มาร์ชขวา 2 รอบ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-247015" lvl="1" marL="640080" rtl="0" algn="l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มาร์ชซ้าย 2 รอบ 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-247015" lvl="1" marL="640080" rtl="0" algn="l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มาร์ชซ้ายและมาร์ชขวา 2 รอบ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>
            <p:ph idx="1" type="body"/>
          </p:nvPr>
        </p:nvSpPr>
        <p:spPr>
          <a:xfrm>
            <a:off x="457200" y="2924944"/>
            <a:ext cx="8229600" cy="339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นักเรียนแต่ละกลุ่มเลือกเพลงที่กลุ่มต้องการ แล้วศึกษาคลิปวีดิโอที่มีท่าเต้นประกอบ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เลือกท่าเต้นออกมาจากคลิปวิดีโอ อย่างน้อย 3 ท่า แล้วตั้งชื่อ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th-TH" sz="2800">
                <a:latin typeface="Sarabun"/>
                <a:ea typeface="Sarabun"/>
                <a:cs typeface="Sarabun"/>
                <a:sym typeface="Sarabun"/>
              </a:rPr>
              <a:t>ออกแบบอัลกอริทึมให้เพื่อนเต้นตาม โดยใช้ท่าเต้นทุกท่าจากข้อ 3 มาประกอบกัน</a:t>
            </a:r>
            <a:endParaRPr sz="28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2195736" y="1340768"/>
            <a:ext cx="48965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arabun"/>
              <a:buNone/>
            </a:pPr>
            <a:r>
              <a:rPr b="1" lang="th-TH" sz="4000">
                <a:solidFill>
                  <a:schemeClr val="dk2"/>
                </a:solidFill>
                <a:latin typeface="Sarabun"/>
                <a:ea typeface="Sarabun"/>
                <a:cs typeface="Sarabun"/>
                <a:sym typeface="Sarabun"/>
              </a:rPr>
              <a:t>ให้นักเรียนทำใบกิจกรรม 4.1 </a:t>
            </a:r>
            <a:endParaRPr b="1" sz="4000">
              <a:solidFill>
                <a:schemeClr val="dk2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arabun"/>
              <a:buNone/>
            </a:pPr>
            <a:r>
              <a:rPr b="1" lang="th-TH" sz="4000">
                <a:solidFill>
                  <a:schemeClr val="dk2"/>
                </a:solidFill>
                <a:latin typeface="Sarabun"/>
                <a:ea typeface="Sarabun"/>
                <a:cs typeface="Sarabun"/>
                <a:sym typeface="Sarabun"/>
              </a:rPr>
              <a:t>เรื่อง สอนเพื่อนเต้น</a:t>
            </a:r>
            <a:endParaRPr b="0" sz="4000">
              <a:solidFill>
                <a:schemeClr val="dk2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descr="C:\Users\tkron\Downloads\pic-actPowerCSM1\bee-forestgreen-300px.png" id="200" name="Google Shape;2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1375250"/>
            <a:ext cx="754174" cy="75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2017-10-16T06:48:00Z</dcterms:created>
  <dc:creator>Tassanee Krongtong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1054-11.2.0.10014</vt:lpwstr>
  </property>
</Properties>
</file>